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Fira Sans Extra Condensed Medium"/>
      <p:regular r:id="rId42"/>
      <p:bold r:id="rId43"/>
      <p:italic r:id="rId44"/>
      <p:boldItalic r:id="rId45"/>
    </p:embeddedFont>
    <p:embeddedFont>
      <p:font typeface="Source Code Pro"/>
      <p:regular r:id="rId46"/>
      <p:bold r:id="rId47"/>
      <p:italic r:id="rId48"/>
      <p:boldItalic r:id="rId49"/>
    </p:embeddedFont>
    <p:embeddedFont>
      <p:font typeface="Roboto Condensed"/>
      <p:regular r:id="rId50"/>
      <p:bold r:id="rId51"/>
      <p:italic r:id="rId52"/>
      <p:boldItalic r:id="rId53"/>
    </p:embeddedFont>
    <p:embeddedFont>
      <p:font typeface="Squada One"/>
      <p:regular r:id="rId54"/>
    </p:embeddedFont>
    <p:embeddedFont>
      <p:font typeface="Roboto Condensed Light"/>
      <p:regular r:id="rId55"/>
      <p:bold r:id="rId56"/>
      <p:italic r:id="rId57"/>
      <p:boldItalic r:id="rId58"/>
    </p:embeddedFont>
    <p:embeddedFont>
      <p:font typeface="Exo 2"/>
      <p:regular r:id="rId59"/>
      <p:bold r:id="rId60"/>
      <p:italic r:id="rId61"/>
      <p:boldItalic r:id="rId62"/>
    </p:embeddedFont>
    <p:embeddedFont>
      <p:font typeface="Oswald"/>
      <p:regular r:id="rId63"/>
      <p:bold r:id="rId64"/>
    </p:embeddedFont>
    <p:embeddedFont>
      <p:font typeface="Merriweather"/>
      <p:regular r:id="rId65"/>
      <p:bold r:id="rId66"/>
      <p:italic r:id="rId67"/>
      <p:boldItalic r:id="rId68"/>
    </p:embeddedFont>
    <p:embeddedFont>
      <p:font typeface="Open Sans Light"/>
      <p:regular r:id="rId69"/>
      <p:bold r:id="rId70"/>
      <p:italic r:id="rId71"/>
      <p:boldItalic r:id="rId72"/>
    </p:embeddedFont>
    <p:embeddedFont>
      <p:font typeface="Open Sans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FiraSansExtraCondensedMedium-regular.fntdata"/><Relationship Id="rId41" Type="http://schemas.openxmlformats.org/officeDocument/2006/relationships/slide" Target="slides/slide37.xml"/><Relationship Id="rId44" Type="http://schemas.openxmlformats.org/officeDocument/2006/relationships/font" Target="fonts/FiraSansExtraCondensedMedium-italic.fntdata"/><Relationship Id="rId43" Type="http://schemas.openxmlformats.org/officeDocument/2006/relationships/font" Target="fonts/FiraSansExtraCondensedMedium-bold.fntdata"/><Relationship Id="rId46" Type="http://schemas.openxmlformats.org/officeDocument/2006/relationships/font" Target="fonts/SourceCodePro-regular.fntdata"/><Relationship Id="rId45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CodePro-italic.fntdata"/><Relationship Id="rId47" Type="http://schemas.openxmlformats.org/officeDocument/2006/relationships/font" Target="fonts/SourceCodePro-bold.fntdata"/><Relationship Id="rId49" Type="http://schemas.openxmlformats.org/officeDocument/2006/relationships/font" Target="fonts/SourceCode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OpenSans-regular.fntdata"/><Relationship Id="rId72" Type="http://schemas.openxmlformats.org/officeDocument/2006/relationships/font" Target="fonts/OpenSansLight-boldItalic.fntdata"/><Relationship Id="rId31" Type="http://schemas.openxmlformats.org/officeDocument/2006/relationships/slide" Target="slides/slide27.xml"/><Relationship Id="rId75" Type="http://schemas.openxmlformats.org/officeDocument/2006/relationships/font" Target="fonts/OpenSans-italic.fntdata"/><Relationship Id="rId30" Type="http://schemas.openxmlformats.org/officeDocument/2006/relationships/slide" Target="slides/slide26.xml"/><Relationship Id="rId74" Type="http://schemas.openxmlformats.org/officeDocument/2006/relationships/font" Target="fonts/OpenSans-bold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76" Type="http://schemas.openxmlformats.org/officeDocument/2006/relationships/font" Target="fonts/OpenSans-bold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OpenSansLight-italic.fntdata"/><Relationship Id="rId70" Type="http://schemas.openxmlformats.org/officeDocument/2006/relationships/font" Target="fonts/OpenSansLight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Exo2-boldItalic.fntdata"/><Relationship Id="rId61" Type="http://schemas.openxmlformats.org/officeDocument/2006/relationships/font" Target="fonts/Exo2-italic.fntdata"/><Relationship Id="rId20" Type="http://schemas.openxmlformats.org/officeDocument/2006/relationships/slide" Target="slides/slide16.xml"/><Relationship Id="rId64" Type="http://schemas.openxmlformats.org/officeDocument/2006/relationships/font" Target="fonts/Oswald-bold.fntdata"/><Relationship Id="rId63" Type="http://schemas.openxmlformats.org/officeDocument/2006/relationships/font" Target="fonts/Oswald-regular.fntdata"/><Relationship Id="rId22" Type="http://schemas.openxmlformats.org/officeDocument/2006/relationships/slide" Target="slides/slide18.xml"/><Relationship Id="rId66" Type="http://schemas.openxmlformats.org/officeDocument/2006/relationships/font" Target="fonts/Merriweather-bold.fntdata"/><Relationship Id="rId21" Type="http://schemas.openxmlformats.org/officeDocument/2006/relationships/slide" Target="slides/slide17.xml"/><Relationship Id="rId65" Type="http://schemas.openxmlformats.org/officeDocument/2006/relationships/font" Target="fonts/Merriweather-regular.fntdata"/><Relationship Id="rId24" Type="http://schemas.openxmlformats.org/officeDocument/2006/relationships/slide" Target="slides/slide20.xml"/><Relationship Id="rId68" Type="http://schemas.openxmlformats.org/officeDocument/2006/relationships/font" Target="fonts/Merriweather-boldItalic.fntdata"/><Relationship Id="rId23" Type="http://schemas.openxmlformats.org/officeDocument/2006/relationships/slide" Target="slides/slide19.xml"/><Relationship Id="rId67" Type="http://schemas.openxmlformats.org/officeDocument/2006/relationships/font" Target="fonts/Merriweather-italic.fntdata"/><Relationship Id="rId60" Type="http://schemas.openxmlformats.org/officeDocument/2006/relationships/font" Target="fonts/Exo2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OpenSansLight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-bold.fntdata"/><Relationship Id="rId50" Type="http://schemas.openxmlformats.org/officeDocument/2006/relationships/font" Target="fonts/RobotoCondensed-regular.fntdata"/><Relationship Id="rId53" Type="http://schemas.openxmlformats.org/officeDocument/2006/relationships/font" Target="fonts/RobotoCondensed-boldItalic.fntdata"/><Relationship Id="rId52" Type="http://schemas.openxmlformats.org/officeDocument/2006/relationships/font" Target="fonts/RobotoCondensed-italic.fntdata"/><Relationship Id="rId11" Type="http://schemas.openxmlformats.org/officeDocument/2006/relationships/slide" Target="slides/slide7.xml"/><Relationship Id="rId55" Type="http://schemas.openxmlformats.org/officeDocument/2006/relationships/font" Target="fonts/RobotoCondensedLight-regular.fntdata"/><Relationship Id="rId10" Type="http://schemas.openxmlformats.org/officeDocument/2006/relationships/slide" Target="slides/slide6.xml"/><Relationship Id="rId54" Type="http://schemas.openxmlformats.org/officeDocument/2006/relationships/font" Target="fonts/SquadaOne-regular.fntdata"/><Relationship Id="rId13" Type="http://schemas.openxmlformats.org/officeDocument/2006/relationships/slide" Target="slides/slide9.xml"/><Relationship Id="rId57" Type="http://schemas.openxmlformats.org/officeDocument/2006/relationships/font" Target="fonts/RobotoCondensedLight-italic.fntdata"/><Relationship Id="rId12" Type="http://schemas.openxmlformats.org/officeDocument/2006/relationships/slide" Target="slides/slide8.xml"/><Relationship Id="rId56" Type="http://schemas.openxmlformats.org/officeDocument/2006/relationships/font" Target="fonts/RobotoCondensedLight-bold.fntdata"/><Relationship Id="rId15" Type="http://schemas.openxmlformats.org/officeDocument/2006/relationships/slide" Target="slides/slide11.xml"/><Relationship Id="rId59" Type="http://schemas.openxmlformats.org/officeDocument/2006/relationships/font" Target="fonts/Exo2-regular.fntdata"/><Relationship Id="rId14" Type="http://schemas.openxmlformats.org/officeDocument/2006/relationships/slide" Target="slides/slide10.xml"/><Relationship Id="rId58" Type="http://schemas.openxmlformats.org/officeDocument/2006/relationships/font" Target="fonts/RobotoCondensed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19515fe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19515fe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a23a4b7e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a23a4b7e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0c9e434ba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0c9e434ba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0a23a4b7e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0a23a4b7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1069e0e6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1069e0e6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1069e0e6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1069e0e6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b1069e0e6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b1069e0e6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b1a61d74f3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b1a61d74f3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1a61d74f3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b1a61d74f3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1a61d74f3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b1a61d74f3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1a61d74f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1a61d74f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1a61d74f3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b1a61d74f3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1a61d74f3_3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b1a61d74f3_3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b1a61d74f3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b1a61d74f3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1069e0e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1069e0e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19515fe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19515fe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1a61d74f3_3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b1a61d74f3_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1a61d74f3_3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b1a61d74f3_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1a61d74f3_3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b1a61d74f3_3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1a61d74f3_3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b1a61d74f3_3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a2680fb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a2680fb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1a61d74f3_3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b1a61d74f3_3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1a61d74f3_3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b1a61d74f3_3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1a61d74f3_3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b1a61d74f3_3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d3b44f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8d3b44f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8c66ba33b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8c66ba33b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b0a23a4b7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b0a23a4b7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1a61d74f3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1a61d74f3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1a61d74f3_3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b1a61d74f3_3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0c9e434ba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0c9e434ba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9200" y="288000"/>
            <a:ext cx="8544000" cy="4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None/>
              <a:defRPr sz="54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 rot="10800000">
            <a:off x="4226100" y="163380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7"/>
          <p:cNvSpPr/>
          <p:nvPr/>
        </p:nvSpPr>
        <p:spPr>
          <a:xfrm>
            <a:off x="-25" y="0"/>
            <a:ext cx="9144000" cy="195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7"/>
          <p:cNvSpPr txBox="1"/>
          <p:nvPr>
            <p:ph type="ctrTitle"/>
          </p:nvPr>
        </p:nvSpPr>
        <p:spPr>
          <a:xfrm>
            <a:off x="411175" y="322200"/>
            <a:ext cx="82824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idx="1" type="subTitle"/>
          </p:nvPr>
        </p:nvSpPr>
        <p:spPr>
          <a:xfrm>
            <a:off x="411175" y="3014250"/>
            <a:ext cx="82824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sfkarhNxXqFfMszVYhyKC1LmjZH4QK12/view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Relationship Id="rId4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aqfhb-LA_P2w9H5u9TZ3G2DilrHnWF7v/view" TargetMode="External"/><Relationship Id="rId4" Type="http://schemas.openxmlformats.org/officeDocument/2006/relationships/image" Target="../media/image34.jpg"/><Relationship Id="rId5" Type="http://schemas.openxmlformats.org/officeDocument/2006/relationships/hyperlink" Target="http://drive.google.com/file/d/1Qg5d2lYkxHpaQF9JyGRO9Sz-uFIFGqTc/view" TargetMode="External"/><Relationship Id="rId6" Type="http://schemas.openxmlformats.org/officeDocument/2006/relationships/image" Target="../media/image3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54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3.jp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jpg"/><Relationship Id="rId8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facebook.com/groups/ariesiitr/?ref=bookmarks" TargetMode="External"/><Relationship Id="rId4" Type="http://schemas.openxmlformats.org/officeDocument/2006/relationships/hyperlink" Target="https://www.facebook.com/ariesiitr/" TargetMode="External"/><Relationship Id="rId9" Type="http://schemas.openxmlformats.org/officeDocument/2006/relationships/image" Target="../media/image59.png"/><Relationship Id="rId5" Type="http://schemas.openxmlformats.org/officeDocument/2006/relationships/hyperlink" Target="mailto:ecsectioniitr@gmail.com" TargetMode="External"/><Relationship Id="rId6" Type="http://schemas.openxmlformats.org/officeDocument/2006/relationships/hyperlink" Target="mailto:ecsectioniitr@gmail.com" TargetMode="External"/><Relationship Id="rId7" Type="http://schemas.openxmlformats.org/officeDocument/2006/relationships/hyperlink" Target="https://github.com/aries-iitr" TargetMode="External"/><Relationship Id="rId8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Relationship Id="rId5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9" title="Aries intr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" name="Google Shape;289;p38"/>
          <p:cNvCxnSpPr/>
          <p:nvPr/>
        </p:nvCxnSpPr>
        <p:spPr>
          <a:xfrm>
            <a:off x="6444506" y="1312871"/>
            <a:ext cx="10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8"/>
          <p:cNvSpPr txBox="1"/>
          <p:nvPr>
            <p:ph type="ctrTitle"/>
          </p:nvPr>
        </p:nvSpPr>
        <p:spPr>
          <a:xfrm>
            <a:off x="3974275" y="691300"/>
            <a:ext cx="2574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Flood Rescue Drone</a:t>
            </a:r>
            <a:endParaRPr sz="2200"/>
          </a:p>
        </p:txBody>
      </p:sp>
      <p:sp>
        <p:nvSpPr>
          <p:cNvPr id="291" name="Google Shape;291;p38"/>
          <p:cNvSpPr txBox="1"/>
          <p:nvPr>
            <p:ph idx="1" type="subTitle"/>
          </p:nvPr>
        </p:nvSpPr>
        <p:spPr>
          <a:xfrm>
            <a:off x="3593800" y="1264975"/>
            <a:ext cx="29232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The aim is to survey the flood hit area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autonomously,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detecting the victims trapped in remote areas and sending their GPS location to the rescue base leading to efficient rescue operations. </a:t>
            </a:r>
            <a:endParaRPr sz="13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 rotWithShape="1">
          <a:blip r:embed="rId3">
            <a:alphaModFix/>
          </a:blip>
          <a:srcRect b="0" l="34566" r="-7832" t="0"/>
          <a:stretch/>
        </p:blipFill>
        <p:spPr>
          <a:xfrm>
            <a:off x="6755690" y="386505"/>
            <a:ext cx="2388300" cy="24843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cxnSp>
        <p:nvCxnSpPr>
          <p:cNvPr id="293" name="Google Shape;293;p38"/>
          <p:cNvCxnSpPr/>
          <p:nvPr/>
        </p:nvCxnSpPr>
        <p:spPr>
          <a:xfrm rot="10800000">
            <a:off x="2369734" y="3641396"/>
            <a:ext cx="10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8"/>
          <p:cNvSpPr txBox="1"/>
          <p:nvPr>
            <p:ph idx="1" type="subTitle"/>
          </p:nvPr>
        </p:nvSpPr>
        <p:spPr>
          <a:xfrm flipH="1">
            <a:off x="2804377" y="3686329"/>
            <a:ext cx="23229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The user controls the direction of the wheelchair by simply moving their eye in that direction,and stop the wheelchair by closing their eyes for 1 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8"/>
          <p:cNvSpPr txBox="1"/>
          <p:nvPr>
            <p:ph type="ctrTitle"/>
          </p:nvPr>
        </p:nvSpPr>
        <p:spPr>
          <a:xfrm>
            <a:off x="1964625" y="2964225"/>
            <a:ext cx="36099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Eye Controlled 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Wheelchair</a:t>
            </a:r>
            <a:endParaRPr sz="2200"/>
          </a:p>
        </p:txBody>
      </p:sp>
      <p:pic>
        <p:nvPicPr>
          <p:cNvPr id="296" name="Google Shape;296;p38"/>
          <p:cNvPicPr preferRelativeResize="0"/>
          <p:nvPr/>
        </p:nvPicPr>
        <p:blipFill rotWithShape="1">
          <a:blip r:embed="rId4">
            <a:alphaModFix/>
          </a:blip>
          <a:srcRect b="0" l="22110" r="22110" t="0"/>
          <a:stretch/>
        </p:blipFill>
        <p:spPr>
          <a:xfrm>
            <a:off x="115899" y="2875009"/>
            <a:ext cx="2160300" cy="22473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39"/>
          <p:cNvCxnSpPr/>
          <p:nvPr/>
        </p:nvCxnSpPr>
        <p:spPr>
          <a:xfrm flipH="1">
            <a:off x="4504975" y="299113"/>
            <a:ext cx="4200" cy="449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02" name="Google Shape;302;p39" title="_DSC1181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900" y="391725"/>
            <a:ext cx="3755350" cy="31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 title="WhatsApp Video 2020-12-11 at 1.20.52 AM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9200" y="391725"/>
            <a:ext cx="3536026" cy="31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ctrTitle"/>
          </p:nvPr>
        </p:nvSpPr>
        <p:spPr>
          <a:xfrm>
            <a:off x="1562100" y="201600"/>
            <a:ext cx="66381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Some other projects we have undertaken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309" name="Google Shape;309;p40"/>
          <p:cNvCxnSpPr/>
          <p:nvPr/>
        </p:nvCxnSpPr>
        <p:spPr>
          <a:xfrm flipH="1">
            <a:off x="5431536" y="1442410"/>
            <a:ext cx="4105800" cy="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40"/>
          <p:cNvCxnSpPr/>
          <p:nvPr/>
        </p:nvCxnSpPr>
        <p:spPr>
          <a:xfrm rot="10800000">
            <a:off x="5439134" y="2389825"/>
            <a:ext cx="3674400" cy="1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40"/>
          <p:cNvCxnSpPr/>
          <p:nvPr/>
        </p:nvCxnSpPr>
        <p:spPr>
          <a:xfrm flipH="1">
            <a:off x="5474401" y="3323190"/>
            <a:ext cx="3645300" cy="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2" name="Google Shape;312;p40"/>
          <p:cNvSpPr txBox="1"/>
          <p:nvPr>
            <p:ph idx="2" type="title"/>
          </p:nvPr>
        </p:nvSpPr>
        <p:spPr>
          <a:xfrm>
            <a:off x="1731095" y="1076000"/>
            <a:ext cx="24696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Real time adversarial attack on surveillance 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3" name="Google Shape;313;p40"/>
          <p:cNvCxnSpPr/>
          <p:nvPr/>
        </p:nvCxnSpPr>
        <p:spPr>
          <a:xfrm rot="10800000">
            <a:off x="5482355" y="4277466"/>
            <a:ext cx="3623700" cy="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4" name="Google Shape;314;p40"/>
          <p:cNvSpPr txBox="1"/>
          <p:nvPr>
            <p:ph idx="2" type="title"/>
          </p:nvPr>
        </p:nvSpPr>
        <p:spPr>
          <a:xfrm>
            <a:off x="1608642" y="2059501"/>
            <a:ext cx="25920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Automatic speech recognition system for hindi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40"/>
          <p:cNvSpPr txBox="1"/>
          <p:nvPr>
            <p:ph idx="2" type="title"/>
          </p:nvPr>
        </p:nvSpPr>
        <p:spPr>
          <a:xfrm>
            <a:off x="1562100" y="3043000"/>
            <a:ext cx="27150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Image processing filters implementation in Verilog 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40"/>
          <p:cNvSpPr txBox="1"/>
          <p:nvPr>
            <p:ph idx="2" type="title"/>
          </p:nvPr>
        </p:nvSpPr>
        <p:spPr>
          <a:xfrm>
            <a:off x="1731102" y="3988625"/>
            <a:ext cx="24987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Temple Run VR game </a:t>
            </a:r>
            <a:r>
              <a:rPr lang="en" sz="17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100" y="1132875"/>
            <a:ext cx="538075" cy="5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300" y="1942550"/>
            <a:ext cx="691220" cy="6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925" y="2944526"/>
            <a:ext cx="691225" cy="70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9148" y="3958250"/>
            <a:ext cx="604000" cy="6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ctrTitle"/>
          </p:nvPr>
        </p:nvSpPr>
        <p:spPr>
          <a:xfrm flipH="1">
            <a:off x="1180077" y="1347050"/>
            <a:ext cx="2074800" cy="19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FFFF"/>
                </a:solidFill>
              </a:rPr>
              <a:t>Events</a:t>
            </a:r>
            <a:endParaRPr sz="3700">
              <a:solidFill>
                <a:srgbClr val="00FFFF"/>
              </a:solidFill>
            </a:endParaRPr>
          </a:p>
        </p:txBody>
      </p:sp>
      <p:sp>
        <p:nvSpPr>
          <p:cNvPr id="326" name="Google Shape;326;p41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27" name="Google Shape;327;p4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/>
          <p:nvPr>
            <p:ph type="ctrTitle"/>
          </p:nvPr>
        </p:nvSpPr>
        <p:spPr>
          <a:xfrm flipH="1">
            <a:off x="60600" y="60600"/>
            <a:ext cx="2926800" cy="8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FFFF"/>
                </a:solidFill>
              </a:rPr>
              <a:t>Srishti</a:t>
            </a:r>
            <a:endParaRPr sz="3300">
              <a:solidFill>
                <a:srgbClr val="00FFFF"/>
              </a:solidFill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00" y="1082650"/>
            <a:ext cx="6203951" cy="332925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700" y="1095650"/>
            <a:ext cx="3205059" cy="177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025" y="851763"/>
            <a:ext cx="3387090" cy="225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0625" y="3759725"/>
            <a:ext cx="1113525" cy="11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/>
        </p:nvSpPr>
        <p:spPr>
          <a:xfrm>
            <a:off x="4974675" y="4243100"/>
            <a:ext cx="26004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4314575" y="4211450"/>
            <a:ext cx="34524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Laser Harpoon</a:t>
            </a:r>
            <a:r>
              <a:rPr lang="en" sz="13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- won the best project in</a:t>
            </a:r>
            <a:endParaRPr sz="1300">
              <a:solidFill>
                <a:schemeClr val="l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Srishti 2019</a:t>
            </a:r>
            <a:endParaRPr sz="1300">
              <a:solidFill>
                <a:schemeClr val="l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343" name="Google Shape;343;p43"/>
          <p:cNvCxnSpPr/>
          <p:nvPr/>
        </p:nvCxnSpPr>
        <p:spPr>
          <a:xfrm flipH="1">
            <a:off x="4563438" y="213825"/>
            <a:ext cx="17100" cy="3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43"/>
          <p:cNvSpPr/>
          <p:nvPr/>
        </p:nvSpPr>
        <p:spPr>
          <a:xfrm>
            <a:off x="4293625" y="4281800"/>
            <a:ext cx="3387000" cy="55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idx="4294967295" type="ctrTitle"/>
          </p:nvPr>
        </p:nvSpPr>
        <p:spPr>
          <a:xfrm flipH="1">
            <a:off x="667050" y="28100"/>
            <a:ext cx="3466800" cy="5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FFF"/>
                </a:solidFill>
              </a:rPr>
              <a:t>Workshops &amp; Lectures</a:t>
            </a:r>
            <a:endParaRPr sz="2400">
              <a:solidFill>
                <a:srgbClr val="00FFFF"/>
              </a:solidFill>
            </a:endParaRPr>
          </a:p>
        </p:txBody>
      </p:sp>
      <p:sp>
        <p:nvSpPr>
          <p:cNvPr id="350" name="Google Shape;350;p44"/>
          <p:cNvSpPr txBox="1"/>
          <p:nvPr>
            <p:ph idx="4294967295" type="subTitle"/>
          </p:nvPr>
        </p:nvSpPr>
        <p:spPr>
          <a:xfrm flipH="1">
            <a:off x="288300" y="598900"/>
            <a:ext cx="5772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hold many exciting workshops and lectures for first-year students on topics for them to develop an interest in the fields of AI and robotics.</a:t>
            </a: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Following are some topics we usually cover in them :- 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44"/>
          <p:cNvSpPr/>
          <p:nvPr/>
        </p:nvSpPr>
        <p:spPr>
          <a:xfrm>
            <a:off x="412051" y="2263450"/>
            <a:ext cx="1983000" cy="592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Printed Circuit Boards</a:t>
            </a:r>
            <a:endParaRPr b="1" sz="1600">
              <a:solidFill>
                <a:schemeClr val="accent6"/>
              </a:solidFill>
            </a:endParaRPr>
          </a:p>
        </p:txBody>
      </p:sp>
      <p:sp>
        <p:nvSpPr>
          <p:cNvPr id="352" name="Google Shape;352;p44"/>
          <p:cNvSpPr/>
          <p:nvPr/>
        </p:nvSpPr>
        <p:spPr>
          <a:xfrm>
            <a:off x="363500" y="3334904"/>
            <a:ext cx="1983000" cy="592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Digital Electronics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53" name="Google Shape;353;p44"/>
          <p:cNvSpPr/>
          <p:nvPr/>
        </p:nvSpPr>
        <p:spPr>
          <a:xfrm>
            <a:off x="2837014" y="2263450"/>
            <a:ext cx="1983000" cy="592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OpenCV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54" name="Google Shape;354;p44"/>
          <p:cNvSpPr/>
          <p:nvPr/>
        </p:nvSpPr>
        <p:spPr>
          <a:xfrm>
            <a:off x="2795226" y="3298765"/>
            <a:ext cx="1983000" cy="592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Machine Learning </a:t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355" name="Google Shape;355;p44"/>
          <p:cNvSpPr/>
          <p:nvPr/>
        </p:nvSpPr>
        <p:spPr>
          <a:xfrm>
            <a:off x="1614085" y="4274633"/>
            <a:ext cx="1983000" cy="592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</a:rPr>
              <a:t>Augmented and Virtual Reality</a:t>
            </a:r>
            <a:endParaRPr b="1">
              <a:solidFill>
                <a:srgbClr val="0B5394"/>
              </a:solidFill>
            </a:endParaRPr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500" y="301450"/>
            <a:ext cx="2791700" cy="1601027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title"/>
          </p:nvPr>
        </p:nvSpPr>
        <p:spPr>
          <a:xfrm>
            <a:off x="300000" y="279750"/>
            <a:ext cx="8544000" cy="4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 </a:t>
            </a:r>
            <a:endParaRPr sz="5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62" name="Google Shape;36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625" y="474600"/>
            <a:ext cx="4668900" cy="46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>
            <p:ph type="ctrTitle"/>
          </p:nvPr>
        </p:nvSpPr>
        <p:spPr>
          <a:xfrm>
            <a:off x="430800" y="556325"/>
            <a:ext cx="82824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4200"/>
              <a:t>Name 5 popular programing languages used in Artificial Intelligence.</a:t>
            </a:r>
            <a:endParaRPr sz="4200"/>
          </a:p>
        </p:txBody>
      </p:sp>
      <p:sp>
        <p:nvSpPr>
          <p:cNvPr id="368" name="Google Shape;368;p46"/>
          <p:cNvSpPr txBox="1"/>
          <p:nvPr>
            <p:ph idx="1" type="subTitle"/>
          </p:nvPr>
        </p:nvSpPr>
        <p:spPr>
          <a:xfrm>
            <a:off x="1082275" y="2025250"/>
            <a:ext cx="76113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arenR"/>
            </a:pPr>
            <a:r>
              <a:rPr lang="en" sz="3100"/>
              <a:t>Python </a:t>
            </a:r>
            <a:endParaRPr sz="31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arenR"/>
            </a:pPr>
            <a:r>
              <a:rPr lang="en" sz="3100"/>
              <a:t>Lisp</a:t>
            </a:r>
            <a:endParaRPr sz="31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arenR"/>
            </a:pPr>
            <a:r>
              <a:rPr lang="en" sz="3100"/>
              <a:t>Java</a:t>
            </a:r>
            <a:endParaRPr sz="31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arenR"/>
            </a:pPr>
            <a:r>
              <a:rPr lang="en" sz="3100"/>
              <a:t>R</a:t>
            </a:r>
            <a:endParaRPr sz="3100"/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AutoNum type="arabicParenR"/>
            </a:pPr>
            <a:r>
              <a:rPr lang="en" sz="3100"/>
              <a:t>Prolog</a:t>
            </a:r>
            <a:endParaRPr sz="31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ctrTitle"/>
          </p:nvPr>
        </p:nvSpPr>
        <p:spPr>
          <a:xfrm>
            <a:off x="430800" y="746000"/>
            <a:ext cx="82824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Name 5 real world applications of AI.</a:t>
            </a:r>
            <a:endParaRPr/>
          </a:p>
        </p:txBody>
      </p:sp>
      <p:sp>
        <p:nvSpPr>
          <p:cNvPr id="374" name="Google Shape;374;p47"/>
          <p:cNvSpPr txBox="1"/>
          <p:nvPr>
            <p:ph idx="1" type="subTitle"/>
          </p:nvPr>
        </p:nvSpPr>
        <p:spPr>
          <a:xfrm>
            <a:off x="411175" y="1918100"/>
            <a:ext cx="82824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E-mail spam filter.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Self driving cars.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Directly interacting with chatbots or virtual assistant using NLP (natural language processing) e.g.  Alexa , Siri,  Google Assistant.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Similar product recommendation in online shopping apps.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To predict the future patterns in the finance and market (since  machines can handle a huge amount of data in shot time, they can observe the data and predict the future more accurately. 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idx="1" type="subTitle"/>
          </p:nvPr>
        </p:nvSpPr>
        <p:spPr>
          <a:xfrm>
            <a:off x="5261725" y="4179625"/>
            <a:ext cx="32397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Artificial Intelligence </a:t>
            </a:r>
            <a:r>
              <a:rPr b="1" lang="en" sz="2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&amp;</a:t>
            </a: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 Electronics Society </a:t>
            </a:r>
            <a:endParaRPr b="1" sz="2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30"/>
          <p:cNvSpPr txBox="1"/>
          <p:nvPr>
            <p:ph type="ctrTitle"/>
          </p:nvPr>
        </p:nvSpPr>
        <p:spPr>
          <a:xfrm>
            <a:off x="5286123" y="618675"/>
            <a:ext cx="2864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</a:rPr>
              <a:t>Intro Talk</a:t>
            </a:r>
            <a:endParaRPr sz="3700">
              <a:solidFill>
                <a:srgbClr val="FFFFFF"/>
              </a:solidFill>
            </a:endParaRPr>
          </a:p>
        </p:txBody>
      </p:sp>
      <p:cxnSp>
        <p:nvCxnSpPr>
          <p:cNvPr id="152" name="Google Shape;15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4350" y="356900"/>
            <a:ext cx="724879" cy="7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350" y="356900"/>
            <a:ext cx="40475" cy="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ctrTitle"/>
          </p:nvPr>
        </p:nvSpPr>
        <p:spPr>
          <a:xfrm>
            <a:off x="411175" y="128600"/>
            <a:ext cx="82824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3700"/>
              <a:t>Name the first AI robot that was given a citizenship of a country. Also name the company that built it.</a:t>
            </a:r>
            <a:endParaRPr sz="3700"/>
          </a:p>
        </p:txBody>
      </p:sp>
      <p:sp>
        <p:nvSpPr>
          <p:cNvPr id="380" name="Google Shape;380;p48"/>
          <p:cNvSpPr txBox="1"/>
          <p:nvPr>
            <p:ph idx="1" type="subTitle"/>
          </p:nvPr>
        </p:nvSpPr>
        <p:spPr>
          <a:xfrm>
            <a:off x="411175" y="2646750"/>
            <a:ext cx="82824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Robot : Sophia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Company : Hanson Robotics</a:t>
            </a:r>
            <a:endParaRPr/>
          </a:p>
        </p:txBody>
      </p:sp>
      <p:pic>
        <p:nvPicPr>
          <p:cNvPr id="381" name="Google Shape;3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9225" y="2150875"/>
            <a:ext cx="2856850" cy="28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ctrTitle"/>
          </p:nvPr>
        </p:nvSpPr>
        <p:spPr>
          <a:xfrm>
            <a:off x="-1373025" y="170075"/>
            <a:ext cx="82824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What is Arduino ?</a:t>
            </a:r>
            <a:endParaRPr/>
          </a:p>
        </p:txBody>
      </p:sp>
      <p:sp>
        <p:nvSpPr>
          <p:cNvPr id="387" name="Google Shape;387;p49"/>
          <p:cNvSpPr txBox="1"/>
          <p:nvPr>
            <p:ph idx="1" type="subTitle"/>
          </p:nvPr>
        </p:nvSpPr>
        <p:spPr>
          <a:xfrm>
            <a:off x="411175" y="2089550"/>
            <a:ext cx="82824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Arduino is an open source electronic platform based on easy to use hardware and software.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It has a microcontroller like “Arduino uno” and “Arduino mega” , and a software or IDE to program the microcontroller.</a:t>
            </a:r>
            <a:endParaRPr/>
          </a:p>
        </p:txBody>
      </p:sp>
      <p:pic>
        <p:nvPicPr>
          <p:cNvPr id="388" name="Google Shape;3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800" y="83625"/>
            <a:ext cx="1798125" cy="17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319200" y="288000"/>
            <a:ext cx="8544000" cy="4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3200"/>
              <a:t> </a:t>
            </a:r>
            <a:endParaRPr sz="3200"/>
          </a:p>
        </p:txBody>
      </p:sp>
      <p:pic>
        <p:nvPicPr>
          <p:cNvPr id="394" name="Google Shape;39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50" y="1523175"/>
            <a:ext cx="3261800" cy="20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0"/>
          <p:cNvSpPr txBox="1"/>
          <p:nvPr/>
        </p:nvSpPr>
        <p:spPr>
          <a:xfrm>
            <a:off x="567925" y="407200"/>
            <a:ext cx="7843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 these people.</a:t>
            </a:r>
            <a:endParaRPr b="1" i="0" sz="27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6" name="Google Shape;396;p50"/>
          <p:cNvSpPr txBox="1"/>
          <p:nvPr/>
        </p:nvSpPr>
        <p:spPr>
          <a:xfrm>
            <a:off x="717925" y="3750600"/>
            <a:ext cx="28932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Andrew Ng</a:t>
            </a:r>
            <a:endParaRPr b="0" i="0" sz="25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7" name="Google Shape;397;p50"/>
          <p:cNvSpPr txBox="1"/>
          <p:nvPr/>
        </p:nvSpPr>
        <p:spPr>
          <a:xfrm>
            <a:off x="4822050" y="3750600"/>
            <a:ext cx="34398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Elon Musk</a:t>
            </a:r>
            <a:endParaRPr b="0" i="0" sz="25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00" y="1484759"/>
            <a:ext cx="3261800" cy="2173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Competitions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404" name="Google Shape;404;p51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4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5" name="Google Shape;405;p5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5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competitions</a:t>
            </a:r>
            <a:r>
              <a:rPr lang="en"/>
              <a:t> our group participates in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ctrTitle"/>
          </p:nvPr>
        </p:nvSpPr>
        <p:spPr>
          <a:xfrm>
            <a:off x="2133025" y="136925"/>
            <a:ext cx="5214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FF"/>
                </a:solidFill>
              </a:rPr>
              <a:t>Annual Inter IIT Tech Meet</a:t>
            </a:r>
            <a:r>
              <a:rPr lang="en" sz="3000"/>
              <a:t> </a:t>
            </a:r>
            <a:endParaRPr sz="3600"/>
          </a:p>
        </p:txBody>
      </p:sp>
      <p:sp>
        <p:nvSpPr>
          <p:cNvPr id="412" name="Google Shape;412;p52"/>
          <p:cNvSpPr txBox="1"/>
          <p:nvPr>
            <p:ph idx="4294967295" type="ctrTitle"/>
          </p:nvPr>
        </p:nvSpPr>
        <p:spPr>
          <a:xfrm>
            <a:off x="4267950" y="949825"/>
            <a:ext cx="34767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CD"/>
                </a:solidFill>
              </a:rPr>
              <a:t>D.R.D.O SASE’s</a:t>
            </a:r>
            <a:endParaRPr sz="2000">
              <a:solidFill>
                <a:srgbClr val="00FFC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CD"/>
                </a:solidFill>
              </a:rPr>
              <a:t> UAV CHALLENGE</a:t>
            </a:r>
            <a:endParaRPr sz="2000">
              <a:solidFill>
                <a:srgbClr val="00FFCD"/>
              </a:solidFill>
            </a:endParaRPr>
          </a:p>
        </p:txBody>
      </p:sp>
      <p:sp>
        <p:nvSpPr>
          <p:cNvPr id="413" name="Google Shape;413;p52"/>
          <p:cNvSpPr txBox="1"/>
          <p:nvPr>
            <p:ph idx="4294967295" type="ctrTitle"/>
          </p:nvPr>
        </p:nvSpPr>
        <p:spPr>
          <a:xfrm>
            <a:off x="4204375" y="3012250"/>
            <a:ext cx="38544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CD"/>
                </a:solidFill>
              </a:rPr>
              <a:t>ENGINEER’S CONCLAVE EXHIBITION</a:t>
            </a:r>
            <a:endParaRPr sz="2000">
              <a:solidFill>
                <a:srgbClr val="00FFCD"/>
              </a:solidFill>
            </a:endParaRPr>
          </a:p>
        </p:txBody>
      </p:sp>
      <p:pic>
        <p:nvPicPr>
          <p:cNvPr id="414" name="Google Shape;4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25" y="898150"/>
            <a:ext cx="3051600" cy="190586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2"/>
          <p:cNvSpPr txBox="1"/>
          <p:nvPr/>
        </p:nvSpPr>
        <p:spPr>
          <a:xfrm>
            <a:off x="4544325" y="1948750"/>
            <a:ext cx="32388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6" name="Google Shape;416;p52"/>
          <p:cNvSpPr txBox="1"/>
          <p:nvPr/>
        </p:nvSpPr>
        <p:spPr>
          <a:xfrm>
            <a:off x="4267950" y="3818200"/>
            <a:ext cx="41100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Also organised under the banner of Inter IIT Tech Meet, Engineers Conclave is the best place for students from all IITs to showcase their work and learn from each other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17" name="Google Shape;417;p52"/>
          <p:cNvSpPr txBox="1"/>
          <p:nvPr/>
        </p:nvSpPr>
        <p:spPr>
          <a:xfrm>
            <a:off x="4171500" y="1772850"/>
            <a:ext cx="4375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 Team of 10 members from our group, comprising of 6 3rd years and 4 second years took part in the DRDO SASE UAV challenge organised under the banner of Inter IIT Tech meet. Their consistent efforts helped them secure the </a:t>
            </a:r>
            <a:r>
              <a:rPr b="1" lang="en" sz="13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Bronze Medal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18" name="Google Shape;41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249" y="3047125"/>
            <a:ext cx="3051601" cy="190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>
            <p:ph idx="4294967295" type="ctrTitle"/>
          </p:nvPr>
        </p:nvSpPr>
        <p:spPr>
          <a:xfrm>
            <a:off x="613736" y="1395738"/>
            <a:ext cx="25122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AUVSI SUAS</a:t>
            </a:r>
            <a:r>
              <a:rPr lang="en"/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4" name="Google Shape;424;p53"/>
          <p:cNvSpPr txBox="1"/>
          <p:nvPr>
            <p:ph idx="4294967295" type="subTitle"/>
          </p:nvPr>
        </p:nvSpPr>
        <p:spPr>
          <a:xfrm>
            <a:off x="249950" y="1968975"/>
            <a:ext cx="2512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AUVSI SUAS Competition is designed to foster interest in Unmanned Aerial Systems (UAS), stimulate interest in UAS technologies and careers, and to engage students in a challenging UAS mission.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25" name="Google Shape;425;p53"/>
          <p:cNvCxnSpPr/>
          <p:nvPr/>
        </p:nvCxnSpPr>
        <p:spPr>
          <a:xfrm>
            <a:off x="2771498" y="226525"/>
            <a:ext cx="7500" cy="339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6" name="Google Shape;4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67775"/>
            <a:ext cx="1025676" cy="10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3"/>
          <p:cNvSpPr txBox="1"/>
          <p:nvPr>
            <p:ph idx="4294967295" type="ctrTitle"/>
          </p:nvPr>
        </p:nvSpPr>
        <p:spPr>
          <a:xfrm>
            <a:off x="2810950" y="1835625"/>
            <a:ext cx="30807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VALEO INNOVATION CHALLENGE</a:t>
            </a:r>
            <a:r>
              <a:rPr lang="en" sz="1800"/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28" name="Google Shape;42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450" y="560150"/>
            <a:ext cx="2950450" cy="22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061" y="2691850"/>
            <a:ext cx="1102800" cy="92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0" name="Google Shape;430;p53"/>
          <p:cNvSpPr txBox="1"/>
          <p:nvPr>
            <p:ph idx="4294967295" type="subTitle"/>
          </p:nvPr>
        </p:nvSpPr>
        <p:spPr>
          <a:xfrm>
            <a:off x="2830525" y="302725"/>
            <a:ext cx="3013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Challenge encourages students from all over the world to innovate and offers the winner the opportunity to create their own start up. A team from ArIES successfully completed the challenge in France </a:t>
            </a:r>
            <a:endParaRPr sz="13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500" y="3264850"/>
            <a:ext cx="3345401" cy="14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300000" y="279750"/>
            <a:ext cx="8544000" cy="458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 </a:t>
            </a:r>
            <a:endParaRPr sz="5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37" name="Google Shape;4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625" y="474600"/>
            <a:ext cx="4668900" cy="46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ctrTitle"/>
          </p:nvPr>
        </p:nvSpPr>
        <p:spPr>
          <a:xfrm>
            <a:off x="-954850" y="116025"/>
            <a:ext cx="82824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What is Raspberry pi ?</a:t>
            </a:r>
            <a:endParaRPr/>
          </a:p>
        </p:txBody>
      </p:sp>
      <p:sp>
        <p:nvSpPr>
          <p:cNvPr id="443" name="Google Shape;443;p55"/>
          <p:cNvSpPr txBox="1"/>
          <p:nvPr>
            <p:ph idx="1" type="subTitle"/>
          </p:nvPr>
        </p:nvSpPr>
        <p:spPr>
          <a:xfrm>
            <a:off x="411175" y="2389575"/>
            <a:ext cx="82824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The Raspberry Pi is a low cost ,credit-card sized computer that plugs into a computer monitor or TV, and uses a standard keyboard and mouse. Its capable of doing everything you’d expect a desktop computer to do, from browsing the internet and playing high definition video, to making spreadsheets, word-processing and playing games.</a:t>
            </a:r>
            <a:endParaRPr sz="2500"/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250" y="116025"/>
            <a:ext cx="2653300" cy="17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/>
          <p:nvPr>
            <p:ph type="ctrTitle"/>
          </p:nvPr>
        </p:nvSpPr>
        <p:spPr>
          <a:xfrm>
            <a:off x="192875" y="740375"/>
            <a:ext cx="88299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4200"/>
              <a:t>What are accelerometer and gyroscope ?</a:t>
            </a:r>
            <a:endParaRPr sz="4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4200"/>
              <a:t>(select correct option)</a:t>
            </a:r>
            <a:endParaRPr sz="4200"/>
          </a:p>
        </p:txBody>
      </p:sp>
      <p:sp>
        <p:nvSpPr>
          <p:cNvPr id="450" name="Google Shape;450;p56"/>
          <p:cNvSpPr txBox="1"/>
          <p:nvPr>
            <p:ph idx="1" type="subTitle"/>
          </p:nvPr>
        </p:nvSpPr>
        <p:spPr>
          <a:xfrm>
            <a:off x="411175" y="2293150"/>
            <a:ext cx="82824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UcPeriod"/>
            </a:pPr>
            <a:r>
              <a:rPr lang="en" sz="2500"/>
              <a:t>Actuators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UcPeriod"/>
            </a:pPr>
            <a:r>
              <a:rPr lang="en" sz="2500"/>
              <a:t>Sensors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UcPeriod"/>
            </a:pPr>
            <a:r>
              <a:rPr lang="en" sz="2500"/>
              <a:t>Simulator</a:t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lphaUcPeriod"/>
            </a:pPr>
            <a:r>
              <a:rPr lang="en" sz="2500"/>
              <a:t>IDE</a:t>
            </a:r>
            <a:endParaRPr sz="2500"/>
          </a:p>
        </p:txBody>
      </p:sp>
      <p:sp>
        <p:nvSpPr>
          <p:cNvPr id="451" name="Google Shape;451;p56"/>
          <p:cNvSpPr txBox="1"/>
          <p:nvPr/>
        </p:nvSpPr>
        <p:spPr>
          <a:xfrm>
            <a:off x="192875" y="2293150"/>
            <a:ext cx="83262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t/>
            </a:r>
            <a:endParaRPr b="0" i="0" sz="4300" u="none" cap="none" strike="noStrike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Sensors </a:t>
            </a:r>
            <a:r>
              <a:rPr b="0" i="0" lang="en" sz="43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        </a:t>
            </a:r>
            <a:r>
              <a:rPr b="0" i="0" lang="en" sz="4300" u="none" cap="none" strike="noStrike">
                <a:solidFill>
                  <a:srgbClr val="FFFFFF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   </a:t>
            </a:r>
            <a:endParaRPr b="0" i="0" sz="4300" u="none" cap="none" strike="noStrike">
              <a:solidFill>
                <a:srgbClr val="FFFFFF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>
            <p:ph type="title"/>
          </p:nvPr>
        </p:nvSpPr>
        <p:spPr>
          <a:xfrm>
            <a:off x="300000" y="111225"/>
            <a:ext cx="8544000" cy="48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2000"/>
              <a:t>        </a:t>
            </a:r>
            <a:endParaRPr sz="20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 			2.			       3.				      4.       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2000"/>
              <a:t>  5.						6.						7.                </a:t>
            </a:r>
            <a:endParaRPr sz="2000"/>
          </a:p>
        </p:txBody>
      </p:sp>
      <p:pic>
        <p:nvPicPr>
          <p:cNvPr id="457" name="Google Shape;45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025" y="2953125"/>
            <a:ext cx="903474" cy="13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7"/>
          <p:cNvPicPr preferRelativeResize="0"/>
          <p:nvPr/>
        </p:nvPicPr>
        <p:blipFill rotWithShape="1">
          <a:blip r:embed="rId4">
            <a:alphaModFix/>
          </a:blip>
          <a:srcRect b="26193" l="0" r="0" t="0"/>
          <a:stretch/>
        </p:blipFill>
        <p:spPr>
          <a:xfrm>
            <a:off x="3558250" y="3280225"/>
            <a:ext cx="1285750" cy="92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7"/>
          <p:cNvPicPr preferRelativeResize="0"/>
          <p:nvPr/>
        </p:nvPicPr>
        <p:blipFill rotWithShape="1">
          <a:blip r:embed="rId5">
            <a:alphaModFix/>
          </a:blip>
          <a:srcRect b="25020" l="0" r="0" t="0"/>
          <a:stretch/>
        </p:blipFill>
        <p:spPr>
          <a:xfrm>
            <a:off x="6368275" y="3190125"/>
            <a:ext cx="128575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0475" y="855262"/>
            <a:ext cx="1539425" cy="1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0275" y="840450"/>
            <a:ext cx="1173525" cy="14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7"/>
          <p:cNvPicPr preferRelativeResize="0"/>
          <p:nvPr/>
        </p:nvPicPr>
        <p:blipFill rotWithShape="1">
          <a:blip r:embed="rId8">
            <a:alphaModFix/>
          </a:blip>
          <a:srcRect b="33110" l="0" r="0" t="0"/>
          <a:stretch/>
        </p:blipFill>
        <p:spPr>
          <a:xfrm>
            <a:off x="2644363" y="998765"/>
            <a:ext cx="903475" cy="93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10924" y="776528"/>
            <a:ext cx="1285749" cy="138043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7"/>
          <p:cNvSpPr txBox="1"/>
          <p:nvPr/>
        </p:nvSpPr>
        <p:spPr>
          <a:xfrm>
            <a:off x="586650" y="2399675"/>
            <a:ext cx="15393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MATHWORKS</a:t>
            </a:r>
            <a:endParaRPr b="1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5" name="Google Shape;465;p57"/>
          <p:cNvSpPr txBox="1"/>
          <p:nvPr/>
        </p:nvSpPr>
        <p:spPr>
          <a:xfrm>
            <a:off x="3483200" y="4424188"/>
            <a:ext cx="1360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ARDUINO</a:t>
            </a:r>
            <a:endParaRPr b="1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6" name="Google Shape;466;p57"/>
          <p:cNvSpPr txBox="1"/>
          <p:nvPr/>
        </p:nvSpPr>
        <p:spPr>
          <a:xfrm>
            <a:off x="5902850" y="4467200"/>
            <a:ext cx="23019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GOOGLE ASSISTANT</a:t>
            </a:r>
            <a:endParaRPr b="1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7" name="Google Shape;467;p57"/>
          <p:cNvSpPr txBox="1"/>
          <p:nvPr/>
        </p:nvSpPr>
        <p:spPr>
          <a:xfrm>
            <a:off x="821525" y="4467200"/>
            <a:ext cx="16431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TENSOR FLOW</a:t>
            </a:r>
            <a:endParaRPr b="1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8" name="Google Shape;468;p57"/>
          <p:cNvSpPr txBox="1"/>
          <p:nvPr/>
        </p:nvSpPr>
        <p:spPr>
          <a:xfrm>
            <a:off x="6330750" y="2156963"/>
            <a:ext cx="1360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CORTANA</a:t>
            </a:r>
            <a:endParaRPr b="1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9" name="Google Shape;469;p57"/>
          <p:cNvSpPr txBox="1"/>
          <p:nvPr/>
        </p:nvSpPr>
        <p:spPr>
          <a:xfrm>
            <a:off x="3980650" y="2427150"/>
            <a:ext cx="19191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RASPBERRY PI</a:t>
            </a:r>
            <a:endParaRPr b="1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0" name="Google Shape;470;p57"/>
          <p:cNvSpPr txBox="1"/>
          <p:nvPr/>
        </p:nvSpPr>
        <p:spPr>
          <a:xfrm>
            <a:off x="2378563" y="2156963"/>
            <a:ext cx="13608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ALEXA</a:t>
            </a:r>
            <a:endParaRPr b="1" i="0" sz="20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1" name="Google Shape;471;p57"/>
          <p:cNvSpPr txBox="1"/>
          <p:nvPr/>
        </p:nvSpPr>
        <p:spPr>
          <a:xfrm>
            <a:off x="889400" y="332175"/>
            <a:ext cx="67647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Name the products which use the following logos.</a:t>
            </a:r>
            <a:endParaRPr b="0" i="0" sz="25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300" y="294800"/>
            <a:ext cx="828275" cy="8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/>
        </p:nvSpPr>
        <p:spPr>
          <a:xfrm>
            <a:off x="1358850" y="928775"/>
            <a:ext cx="18177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ArIES</a:t>
            </a:r>
            <a:endParaRPr b="1" sz="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>
            <p:ph type="ctrTitle"/>
          </p:nvPr>
        </p:nvSpPr>
        <p:spPr>
          <a:xfrm>
            <a:off x="430800" y="509475"/>
            <a:ext cx="82824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4200"/>
              <a:t>How AI, Machine Learning, and Deep Learning  differ from each other ?</a:t>
            </a:r>
            <a:endParaRPr sz="4200"/>
          </a:p>
        </p:txBody>
      </p:sp>
      <p:sp>
        <p:nvSpPr>
          <p:cNvPr id="477" name="Google Shape;477;p58"/>
          <p:cNvSpPr txBox="1"/>
          <p:nvPr>
            <p:ph idx="1" type="subTitle"/>
          </p:nvPr>
        </p:nvSpPr>
        <p:spPr>
          <a:xfrm>
            <a:off x="18950" y="2046675"/>
            <a:ext cx="30219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AI</a:t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It is used to create intelligent machines that can mimic human behaviour.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</p:txBody>
      </p:sp>
      <p:sp>
        <p:nvSpPr>
          <p:cNvPr id="478" name="Google Shape;478;p58"/>
          <p:cNvSpPr txBox="1"/>
          <p:nvPr>
            <p:ph idx="1" type="subTitle"/>
          </p:nvPr>
        </p:nvSpPr>
        <p:spPr>
          <a:xfrm>
            <a:off x="3171825" y="2046675"/>
            <a:ext cx="26598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MACHINE LEARNING</a:t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It is a subset of AI that learn from past data and experiences.</a:t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</p:txBody>
      </p:sp>
      <p:sp>
        <p:nvSpPr>
          <p:cNvPr id="479" name="Google Shape;479;p58"/>
          <p:cNvSpPr txBox="1"/>
          <p:nvPr>
            <p:ph idx="1" type="subTitle"/>
          </p:nvPr>
        </p:nvSpPr>
        <p:spPr>
          <a:xfrm>
            <a:off x="5962600" y="2046675"/>
            <a:ext cx="3021900" cy="30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DEEP LEARNING</a:t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5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It is a subset of machine learning that is inspired by the human brain cells or  ‘neurons’ and it imitate the working of human brain.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9"/>
          <p:cNvSpPr txBox="1"/>
          <p:nvPr>
            <p:ph type="ctrTitle"/>
          </p:nvPr>
        </p:nvSpPr>
        <p:spPr>
          <a:xfrm>
            <a:off x="500500" y="-110450"/>
            <a:ext cx="82824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2500"/>
              <a:t>A company recently did an experiment in which they implanted a microchip in the brain of a pig and in the future they want to implement it to humans also .</a:t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 sz="2500"/>
              <a:t>Name the company.</a:t>
            </a:r>
            <a:endParaRPr sz="2500"/>
          </a:p>
        </p:txBody>
      </p:sp>
      <p:pic>
        <p:nvPicPr>
          <p:cNvPr id="485" name="Google Shape;485;p59"/>
          <p:cNvPicPr preferRelativeResize="0"/>
          <p:nvPr/>
        </p:nvPicPr>
        <p:blipFill rotWithShape="1">
          <a:blip r:embed="rId3">
            <a:alphaModFix/>
          </a:blip>
          <a:srcRect b="0" l="8470" r="-8469" t="0"/>
          <a:stretch/>
        </p:blipFill>
        <p:spPr>
          <a:xfrm>
            <a:off x="2480938" y="2400325"/>
            <a:ext cx="3542770" cy="1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 txBox="1"/>
          <p:nvPr>
            <p:ph type="ctrTitle"/>
          </p:nvPr>
        </p:nvSpPr>
        <p:spPr>
          <a:xfrm>
            <a:off x="411175" y="139300"/>
            <a:ext cx="82824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Name any 5 types of sensors that are used in smartphones.</a:t>
            </a:r>
            <a:endParaRPr/>
          </a:p>
        </p:txBody>
      </p:sp>
      <p:sp>
        <p:nvSpPr>
          <p:cNvPr id="491" name="Google Shape;491;p60"/>
          <p:cNvSpPr txBox="1"/>
          <p:nvPr>
            <p:ph idx="1" type="subTitle"/>
          </p:nvPr>
        </p:nvSpPr>
        <p:spPr>
          <a:xfrm>
            <a:off x="430800" y="2009100"/>
            <a:ext cx="82824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Proximity sensor</a:t>
            </a:r>
            <a:endParaRPr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Fingerprint sensor </a:t>
            </a:r>
            <a:endParaRPr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Accelerometer</a:t>
            </a:r>
            <a:endParaRPr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Gyroscope</a:t>
            </a:r>
            <a:endParaRPr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Ambient light sensor</a:t>
            </a:r>
            <a:endParaRPr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Hall effect sensor</a:t>
            </a:r>
            <a:endParaRPr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/>
              <a:t>QR code sensor</a:t>
            </a:r>
            <a:endParaRPr sz="2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1"/>
          <p:cNvSpPr txBox="1"/>
          <p:nvPr>
            <p:ph type="ctrTitle"/>
          </p:nvPr>
        </p:nvSpPr>
        <p:spPr>
          <a:xfrm flipH="1">
            <a:off x="1180003" y="14232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Timeline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497" name="Google Shape;497;p61"/>
          <p:cNvSpPr txBox="1"/>
          <p:nvPr>
            <p:ph idx="2" type="title"/>
          </p:nvPr>
        </p:nvSpPr>
        <p:spPr>
          <a:xfrm flipH="1">
            <a:off x="1180003" y="11114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98" name="Google Shape;498;p61"/>
          <p:cNvCxnSpPr/>
          <p:nvPr/>
        </p:nvCxnSpPr>
        <p:spPr>
          <a:xfrm>
            <a:off x="0" y="28141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61"/>
          <p:cNvSpPr txBox="1"/>
          <p:nvPr>
            <p:ph idx="1" type="subTitle"/>
          </p:nvPr>
        </p:nvSpPr>
        <p:spPr>
          <a:xfrm>
            <a:off x="484700" y="2866100"/>
            <a:ext cx="33582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In what sequence do the major events of our section unfold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>
            <p:ph type="ctrTitle"/>
          </p:nvPr>
        </p:nvSpPr>
        <p:spPr>
          <a:xfrm>
            <a:off x="16600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MAJOR EVENTS</a:t>
            </a:r>
            <a:endParaRPr>
              <a:solidFill>
                <a:srgbClr val="00FFFF"/>
              </a:solidFill>
            </a:endParaRPr>
          </a:p>
        </p:txBody>
      </p:sp>
      <p:grpSp>
        <p:nvGrpSpPr>
          <p:cNvPr id="505" name="Google Shape;505;p62"/>
          <p:cNvGrpSpPr/>
          <p:nvPr/>
        </p:nvGrpSpPr>
        <p:grpSpPr>
          <a:xfrm>
            <a:off x="1562122" y="2760685"/>
            <a:ext cx="2012859" cy="1356694"/>
            <a:chOff x="720000" y="2341741"/>
            <a:chExt cx="2120585" cy="1442831"/>
          </a:xfrm>
        </p:grpSpPr>
        <p:sp>
          <p:nvSpPr>
            <p:cNvPr id="506" name="Google Shape;506;p62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7" name="Google Shape;507;p62"/>
            <p:cNvCxnSpPr>
              <a:stCxn id="508" idx="3"/>
            </p:cNvCxnSpPr>
            <p:nvPr/>
          </p:nvCxnSpPr>
          <p:spPr>
            <a:xfrm flipH="1" rot="10800000">
              <a:off x="1599409" y="3361375"/>
              <a:ext cx="1239300" cy="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6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0" name="Google Shape;510;p62"/>
          <p:cNvGrpSpPr/>
          <p:nvPr/>
        </p:nvGrpSpPr>
        <p:grpSpPr>
          <a:xfrm flipH="1" rot="10800000">
            <a:off x="3228656" y="2086350"/>
            <a:ext cx="2012859" cy="1370910"/>
            <a:chOff x="720000" y="2341741"/>
            <a:chExt cx="2120585" cy="1457949"/>
          </a:xfrm>
        </p:grpSpPr>
        <p:sp>
          <p:nvSpPr>
            <p:cNvPr id="511" name="Google Shape;511;p62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2" name="Google Shape;512;p62"/>
            <p:cNvCxnSpPr>
              <a:stCxn id="513" idx="3"/>
            </p:cNvCxnSpPr>
            <p:nvPr/>
          </p:nvCxnSpPr>
          <p:spPr>
            <a:xfrm>
              <a:off x="1618034" y="3348114"/>
              <a:ext cx="1221000" cy="1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6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5" name="Google Shape;515;p62"/>
          <p:cNvGrpSpPr/>
          <p:nvPr/>
        </p:nvGrpSpPr>
        <p:grpSpPr>
          <a:xfrm>
            <a:off x="4857113" y="2760685"/>
            <a:ext cx="2012859" cy="1356694"/>
            <a:chOff x="720000" y="2341741"/>
            <a:chExt cx="2120585" cy="1442831"/>
          </a:xfrm>
        </p:grpSpPr>
        <p:sp>
          <p:nvSpPr>
            <p:cNvPr id="516" name="Google Shape;516;p62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7" name="Google Shape;517;p62"/>
            <p:cNvCxnSpPr/>
            <p:nvPr/>
          </p:nvCxnSpPr>
          <p:spPr>
            <a:xfrm flipH="1" rot="10800000">
              <a:off x="1605902" y="3337718"/>
              <a:ext cx="1234200" cy="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6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8" name="Google Shape;508;p62"/>
          <p:cNvSpPr txBox="1"/>
          <p:nvPr/>
        </p:nvSpPr>
        <p:spPr>
          <a:xfrm>
            <a:off x="1549357" y="3519481"/>
            <a:ext cx="847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March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19" name="Google Shape;519;p62"/>
          <p:cNvSpPr txBox="1"/>
          <p:nvPr/>
        </p:nvSpPr>
        <p:spPr>
          <a:xfrm>
            <a:off x="1310640" y="4153662"/>
            <a:ext cx="1325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Srishti 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62"/>
          <p:cNvSpPr txBox="1"/>
          <p:nvPr/>
        </p:nvSpPr>
        <p:spPr>
          <a:xfrm>
            <a:off x="3233569" y="2303667"/>
            <a:ext cx="847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   May	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0" name="Google Shape;520;p62"/>
          <p:cNvSpPr txBox="1"/>
          <p:nvPr/>
        </p:nvSpPr>
        <p:spPr>
          <a:xfrm>
            <a:off x="6467912" y="2310788"/>
            <a:ext cx="8475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2021, June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1" name="Google Shape;521;p62"/>
          <p:cNvSpPr txBox="1"/>
          <p:nvPr/>
        </p:nvSpPr>
        <p:spPr>
          <a:xfrm>
            <a:off x="4810325" y="3313837"/>
            <a:ext cx="108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	Summers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22" name="Google Shape;522;p62"/>
          <p:cNvSpPr txBox="1"/>
          <p:nvPr/>
        </p:nvSpPr>
        <p:spPr>
          <a:xfrm>
            <a:off x="6229196" y="1484306"/>
            <a:ext cx="1325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Inter IIT</a:t>
            </a:r>
            <a:endParaRPr sz="15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62"/>
          <p:cNvSpPr txBox="1"/>
          <p:nvPr/>
        </p:nvSpPr>
        <p:spPr>
          <a:xfrm>
            <a:off x="7831229" y="4157546"/>
            <a:ext cx="1325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grpSp>
        <p:nvGrpSpPr>
          <p:cNvPr id="524" name="Google Shape;524;p62"/>
          <p:cNvGrpSpPr/>
          <p:nvPr/>
        </p:nvGrpSpPr>
        <p:grpSpPr>
          <a:xfrm flipH="1" rot="10800000">
            <a:off x="6482981" y="2087396"/>
            <a:ext cx="2012859" cy="1370910"/>
            <a:chOff x="720000" y="2341741"/>
            <a:chExt cx="2120585" cy="1457949"/>
          </a:xfrm>
        </p:grpSpPr>
        <p:sp>
          <p:nvSpPr>
            <p:cNvPr id="525" name="Google Shape;525;p62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6" name="Google Shape;526;p62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7" name="Google Shape;527;p62"/>
          <p:cNvSpPr txBox="1"/>
          <p:nvPr/>
        </p:nvSpPr>
        <p:spPr>
          <a:xfrm>
            <a:off x="4570929" y="4233759"/>
            <a:ext cx="1325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AUVSI SUAS</a:t>
            </a:r>
            <a:endParaRPr sz="15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62"/>
          <p:cNvSpPr txBox="1"/>
          <p:nvPr/>
        </p:nvSpPr>
        <p:spPr>
          <a:xfrm>
            <a:off x="2867861" y="1194816"/>
            <a:ext cx="15723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Recruitment</a:t>
            </a:r>
            <a:endParaRPr sz="15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(through</a:t>
            </a: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Projects</a:t>
            </a:r>
            <a:r>
              <a:rPr lang="en" sz="1300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)</a:t>
            </a:r>
            <a:endParaRPr sz="130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002" y="2331855"/>
            <a:ext cx="757428" cy="246257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2"/>
          <p:cNvSpPr txBox="1"/>
          <p:nvPr/>
        </p:nvSpPr>
        <p:spPr>
          <a:xfrm>
            <a:off x="6501036" y="2267829"/>
            <a:ext cx="108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 Winters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3"/>
          <p:cNvSpPr txBox="1"/>
          <p:nvPr>
            <p:ph type="ctrTitle"/>
          </p:nvPr>
        </p:nvSpPr>
        <p:spPr>
          <a:xfrm flipH="1">
            <a:off x="14221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400">
                <a:solidFill>
                  <a:srgbClr val="00FFFF"/>
                </a:solidFill>
              </a:rPr>
              <a:t>ArIES’ important links</a:t>
            </a:r>
            <a:endParaRPr sz="4600">
              <a:solidFill>
                <a:srgbClr val="00FFFF"/>
              </a:solidFill>
            </a:endParaRPr>
          </a:p>
        </p:txBody>
      </p:sp>
      <p:sp>
        <p:nvSpPr>
          <p:cNvPr id="536" name="Google Shape;536;p63"/>
          <p:cNvSpPr txBox="1"/>
          <p:nvPr>
            <p:ph idx="2" type="title"/>
          </p:nvPr>
        </p:nvSpPr>
        <p:spPr>
          <a:xfrm flipH="1">
            <a:off x="25651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537" name="Google Shape;537;p63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63"/>
          <p:cNvSpPr txBox="1"/>
          <p:nvPr>
            <p:ph idx="1" type="subTitle"/>
          </p:nvPr>
        </p:nvSpPr>
        <p:spPr>
          <a:xfrm>
            <a:off x="1459100" y="3476050"/>
            <a:ext cx="45690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You might want to keep in touch with us to stay updated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4"/>
          <p:cNvSpPr txBox="1"/>
          <p:nvPr/>
        </p:nvSpPr>
        <p:spPr>
          <a:xfrm>
            <a:off x="255350" y="299125"/>
            <a:ext cx="6758400" cy="4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Facebook Group: ArIES IITR</a:t>
            </a:r>
            <a:endParaRPr sz="16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4965" lvl="1" marL="836293" rtl="0" algn="l">
              <a:spcBef>
                <a:spcPts val="31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https://www.facebook.com/groups/ariesiitr/?ref=bookmarks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Facebook Page: ArIES IITR</a:t>
            </a:r>
            <a:endParaRPr sz="16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4965" lvl="1" marL="836293" rtl="0" algn="l">
              <a:spcBef>
                <a:spcPts val="31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https://www.facebook.com/ariesiitr/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For queries, mail us at</a:t>
            </a:r>
            <a:endParaRPr sz="16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4965" lvl="1" marL="836293" rtl="0" algn="l">
              <a:spcBef>
                <a:spcPts val="31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aries.</a:t>
            </a:r>
            <a:r>
              <a:rPr lang="en" sz="1600" u="sng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iitr</a:t>
            </a:r>
            <a:r>
              <a:rPr lang="en" sz="1600" u="sng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@gmail.com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To know more about previous year’s projects, check out our github  repository</a:t>
            </a:r>
            <a:endParaRPr sz="16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4965" lvl="1" marL="836293" rtl="0" algn="l">
              <a:spcBef>
                <a:spcPts val="31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https://github.com/aries-iitr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        </a:t>
            </a:r>
            <a:r>
              <a:rPr lang="en" sz="1600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Check out our website at</a:t>
            </a:r>
            <a:endParaRPr sz="16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4965" lvl="1" marL="836293" rtl="0" algn="l">
              <a:spcBef>
                <a:spcPts val="31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https://ariesiitr.herokuapp.com/</a:t>
            </a:r>
            <a:endParaRPr sz="1600" u="sng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4" name="Google Shape;544;p64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5" name="Google Shape;545;p64"/>
          <p:cNvGrpSpPr/>
          <p:nvPr/>
        </p:nvGrpSpPr>
        <p:grpSpPr>
          <a:xfrm>
            <a:off x="261415" y="426827"/>
            <a:ext cx="333208" cy="279476"/>
            <a:chOff x="266768" y="1721375"/>
            <a:chExt cx="397907" cy="397887"/>
          </a:xfrm>
        </p:grpSpPr>
        <p:sp>
          <p:nvSpPr>
            <p:cNvPr id="546" name="Google Shape;546;p64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4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8" name="Google Shape;548;p64"/>
          <p:cNvGrpSpPr/>
          <p:nvPr/>
        </p:nvGrpSpPr>
        <p:grpSpPr>
          <a:xfrm>
            <a:off x="255340" y="1295852"/>
            <a:ext cx="333208" cy="279476"/>
            <a:chOff x="266768" y="1721375"/>
            <a:chExt cx="397907" cy="397887"/>
          </a:xfrm>
        </p:grpSpPr>
        <p:sp>
          <p:nvSpPr>
            <p:cNvPr id="549" name="Google Shape;549;p64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4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51" name="Google Shape;551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425" y="2164875"/>
            <a:ext cx="371100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150" y="2945576"/>
            <a:ext cx="493750" cy="4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9713" y="4159225"/>
            <a:ext cx="394525" cy="3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>
            <p:ph idx="1" type="subTitle"/>
          </p:nvPr>
        </p:nvSpPr>
        <p:spPr>
          <a:xfrm>
            <a:off x="391400" y="2588375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Does anyone have any questions?</a:t>
            </a:r>
            <a:endParaRPr sz="20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559" name="Google Shape;559;p65"/>
          <p:cNvSpPr txBox="1"/>
          <p:nvPr>
            <p:ph type="ctrTitle"/>
          </p:nvPr>
        </p:nvSpPr>
        <p:spPr>
          <a:xfrm flipH="1">
            <a:off x="848775" y="1328175"/>
            <a:ext cx="5178300" cy="11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FFFF"/>
                </a:solidFill>
              </a:rPr>
              <a:t>THANKS FOR ATTENDING!!!</a:t>
            </a:r>
            <a:endParaRPr sz="4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ctrTitle"/>
          </p:nvPr>
        </p:nvSpPr>
        <p:spPr>
          <a:xfrm>
            <a:off x="18886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Overview of our Intro Talk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66" name="Google Shape;166;p32"/>
          <p:cNvSpPr txBox="1"/>
          <p:nvPr>
            <p:ph idx="2" type="ctrTitle"/>
          </p:nvPr>
        </p:nvSpPr>
        <p:spPr>
          <a:xfrm>
            <a:off x="464478" y="20351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</a:t>
            </a:r>
            <a:endParaRPr/>
          </a:p>
        </p:txBody>
      </p:sp>
      <p:sp>
        <p:nvSpPr>
          <p:cNvPr id="167" name="Google Shape;167;p32"/>
          <p:cNvSpPr txBox="1"/>
          <p:nvPr>
            <p:ph idx="3" type="ctrTitle"/>
          </p:nvPr>
        </p:nvSpPr>
        <p:spPr>
          <a:xfrm>
            <a:off x="2077426" y="20351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68" name="Google Shape;168;p32"/>
          <p:cNvSpPr txBox="1"/>
          <p:nvPr>
            <p:ph idx="5" type="ctrTitle"/>
          </p:nvPr>
        </p:nvSpPr>
        <p:spPr>
          <a:xfrm>
            <a:off x="3690375" y="20351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169" name="Google Shape;169;p32"/>
          <p:cNvSpPr txBox="1"/>
          <p:nvPr>
            <p:ph idx="7" type="ctrTitle"/>
          </p:nvPr>
        </p:nvSpPr>
        <p:spPr>
          <a:xfrm>
            <a:off x="3707117" y="37784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170" name="Google Shape;170;p32"/>
          <p:cNvSpPr txBox="1"/>
          <p:nvPr>
            <p:ph idx="9" type="ctrTitle"/>
          </p:nvPr>
        </p:nvSpPr>
        <p:spPr>
          <a:xfrm>
            <a:off x="5343519" y="37784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Competitions</a:t>
            </a:r>
            <a:endParaRPr/>
          </a:p>
        </p:txBody>
      </p:sp>
      <p:sp>
        <p:nvSpPr>
          <p:cNvPr id="171" name="Google Shape;171;p32"/>
          <p:cNvSpPr txBox="1"/>
          <p:nvPr>
            <p:ph idx="14" type="ctrTitle"/>
          </p:nvPr>
        </p:nvSpPr>
        <p:spPr>
          <a:xfrm>
            <a:off x="6979921" y="37784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cxnSp>
        <p:nvCxnSpPr>
          <p:cNvPr id="172" name="Google Shape;172;p32"/>
          <p:cNvCxnSpPr/>
          <p:nvPr/>
        </p:nvCxnSpPr>
        <p:spPr>
          <a:xfrm rot="10800000">
            <a:off x="34700" y="1948325"/>
            <a:ext cx="52503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2"/>
          <p:cNvCxnSpPr/>
          <p:nvPr/>
        </p:nvCxnSpPr>
        <p:spPr>
          <a:xfrm rot="10800000">
            <a:off x="3886250" y="3690125"/>
            <a:ext cx="52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" name="Google Shape;174;p32"/>
          <p:cNvGrpSpPr/>
          <p:nvPr/>
        </p:nvGrpSpPr>
        <p:grpSpPr>
          <a:xfrm>
            <a:off x="2828333" y="1536414"/>
            <a:ext cx="278692" cy="331130"/>
            <a:chOff x="-48233050" y="3569725"/>
            <a:chExt cx="252050" cy="299475"/>
          </a:xfrm>
        </p:grpSpPr>
        <p:sp>
          <p:nvSpPr>
            <p:cNvPr id="175" name="Google Shape;175;p32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2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2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32"/>
          <p:cNvGrpSpPr/>
          <p:nvPr/>
        </p:nvGrpSpPr>
        <p:grpSpPr>
          <a:xfrm>
            <a:off x="1189260" y="1536815"/>
            <a:ext cx="330936" cy="330743"/>
            <a:chOff x="-49764975" y="3183375"/>
            <a:chExt cx="299300" cy="299125"/>
          </a:xfrm>
        </p:grpSpPr>
        <p:sp>
          <p:nvSpPr>
            <p:cNvPr id="179" name="Google Shape;179;p32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2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2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2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32"/>
          <p:cNvGrpSpPr/>
          <p:nvPr/>
        </p:nvGrpSpPr>
        <p:grpSpPr>
          <a:xfrm>
            <a:off x="4414286" y="1539687"/>
            <a:ext cx="332677" cy="330964"/>
            <a:chOff x="-47155575" y="3200500"/>
            <a:chExt cx="300875" cy="299325"/>
          </a:xfrm>
        </p:grpSpPr>
        <p:sp>
          <p:nvSpPr>
            <p:cNvPr id="189" name="Google Shape;189;p32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2"/>
          <p:cNvGrpSpPr/>
          <p:nvPr/>
        </p:nvGrpSpPr>
        <p:grpSpPr>
          <a:xfrm>
            <a:off x="7701924" y="3285073"/>
            <a:ext cx="336507" cy="336507"/>
            <a:chOff x="3271200" y="1435075"/>
            <a:chExt cx="481825" cy="481825"/>
          </a:xfrm>
        </p:grpSpPr>
        <p:sp>
          <p:nvSpPr>
            <p:cNvPr id="196" name="Google Shape;196;p32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8" name="Google Shape;198;p32"/>
          <p:cNvGrpSpPr/>
          <p:nvPr/>
        </p:nvGrpSpPr>
        <p:grpSpPr>
          <a:xfrm>
            <a:off x="6064921" y="3270015"/>
            <a:ext cx="334924" cy="334820"/>
            <a:chOff x="5642475" y="1435075"/>
            <a:chExt cx="481975" cy="481825"/>
          </a:xfrm>
        </p:grpSpPr>
        <p:sp>
          <p:nvSpPr>
            <p:cNvPr id="199" name="Google Shape;199;p32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275" y="3174300"/>
            <a:ext cx="427500" cy="4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3"/>
          <p:cNvGrpSpPr/>
          <p:nvPr/>
        </p:nvGrpSpPr>
        <p:grpSpPr>
          <a:xfrm>
            <a:off x="152736" y="576124"/>
            <a:ext cx="4573860" cy="4354369"/>
            <a:chOff x="2256567" y="677103"/>
            <a:chExt cx="4036590" cy="3941676"/>
          </a:xfrm>
        </p:grpSpPr>
        <p:sp>
          <p:nvSpPr>
            <p:cNvPr id="208" name="Google Shape;208;p33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33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" name="Google Shape;210;p3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" name="Google Shape;211;p33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3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3" name="Google Shape;213;p33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4" name="Google Shape;214;p33"/>
          <p:cNvGrpSpPr/>
          <p:nvPr/>
        </p:nvGrpSpPr>
        <p:grpSpPr>
          <a:xfrm>
            <a:off x="2634936" y="1834005"/>
            <a:ext cx="2764991" cy="2695689"/>
            <a:chOff x="4447194" y="1815766"/>
            <a:chExt cx="2440200" cy="2440200"/>
          </a:xfrm>
        </p:grpSpPr>
        <p:sp>
          <p:nvSpPr>
            <p:cNvPr id="215" name="Google Shape;215;p3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3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PROJECTS</a:t>
              </a:r>
              <a:endPara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7" name="Google Shape;217;p33"/>
          <p:cNvGrpSpPr/>
          <p:nvPr/>
        </p:nvGrpSpPr>
        <p:grpSpPr>
          <a:xfrm>
            <a:off x="1637516" y="1346045"/>
            <a:ext cx="1613308" cy="1572872"/>
            <a:chOff x="3490737" y="1374053"/>
            <a:chExt cx="1423800" cy="1423800"/>
          </a:xfrm>
        </p:grpSpPr>
        <p:sp>
          <p:nvSpPr>
            <p:cNvPr id="218" name="Google Shape;218;p3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3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LECTURES</a:t>
              </a: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20" name="Google Shape;220;p33"/>
          <p:cNvGrpSpPr/>
          <p:nvPr/>
        </p:nvGrpSpPr>
        <p:grpSpPr>
          <a:xfrm>
            <a:off x="1250920" y="3074054"/>
            <a:ext cx="1698290" cy="1655724"/>
            <a:chOff x="644203" y="3718814"/>
            <a:chExt cx="1498800" cy="1498800"/>
          </a:xfrm>
        </p:grpSpPr>
        <p:sp>
          <p:nvSpPr>
            <p:cNvPr id="221" name="Google Shape;221;p3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33"/>
            <p:cNvSpPr txBox="1"/>
            <p:nvPr/>
          </p:nvSpPr>
          <p:spPr>
            <a:xfrm>
              <a:off x="780703" y="3995867"/>
              <a:ext cx="12732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COMPETITIONS</a:t>
              </a:r>
              <a:endParaRPr b="1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&amp;</a:t>
              </a:r>
              <a:endParaRPr b="1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HACKATHONS</a:t>
              </a:r>
              <a:endParaRPr b="1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23" name="Google Shape;223;p33"/>
          <p:cNvGrpSpPr/>
          <p:nvPr/>
        </p:nvGrpSpPr>
        <p:grpSpPr>
          <a:xfrm>
            <a:off x="4211102" y="1101068"/>
            <a:ext cx="1370782" cy="1180188"/>
            <a:chOff x="3422176" y="1374053"/>
            <a:chExt cx="1560900" cy="1423800"/>
          </a:xfrm>
        </p:grpSpPr>
        <p:sp>
          <p:nvSpPr>
            <p:cNvPr id="224" name="Google Shape;224;p3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33"/>
            <p:cNvSpPr txBox="1"/>
            <p:nvPr/>
          </p:nvSpPr>
          <p:spPr>
            <a:xfrm>
              <a:off x="3422176" y="1613600"/>
              <a:ext cx="15609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WORKSHOPS</a:t>
              </a:r>
              <a:endParaRPr b="1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6" name="Google Shape;226;p33"/>
          <p:cNvSpPr txBox="1"/>
          <p:nvPr>
            <p:ph idx="4294967295" type="ctrTitle"/>
          </p:nvPr>
        </p:nvSpPr>
        <p:spPr>
          <a:xfrm>
            <a:off x="4623950" y="147625"/>
            <a:ext cx="43470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</a:rPr>
              <a:t>What do we do ?</a:t>
            </a:r>
            <a:endParaRPr sz="4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00FFFF"/>
                </a:solidFill>
              </a:rPr>
              <a:t>Areas being explored</a:t>
            </a:r>
            <a:endParaRPr sz="4400">
              <a:solidFill>
                <a:srgbClr val="00FFFF"/>
              </a:solidFill>
            </a:endParaRPr>
          </a:p>
        </p:txBody>
      </p:sp>
      <p:sp>
        <p:nvSpPr>
          <p:cNvPr id="232" name="Google Shape;232;p34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33" name="Google Shape;233;p34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13761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Different areas/fields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our group is mainly involved in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/>
          <p:nvPr/>
        </p:nvSpPr>
        <p:spPr>
          <a:xfrm>
            <a:off x="630480" y="1852610"/>
            <a:ext cx="1177800" cy="1177800"/>
          </a:xfrm>
          <a:prstGeom prst="roundRect">
            <a:avLst>
              <a:gd fmla="val 13542" name="adj"/>
            </a:avLst>
          </a:prstGeom>
          <a:noFill/>
          <a:ln cap="flat" cmpd="sng" w="57150">
            <a:solidFill>
              <a:srgbClr val="3E8E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757971" y="1966482"/>
            <a:ext cx="938100" cy="938100"/>
          </a:xfrm>
          <a:prstGeom prst="roundRect">
            <a:avLst>
              <a:gd fmla="val 13542" name="adj"/>
            </a:avLst>
          </a:prstGeom>
          <a:solidFill>
            <a:srgbClr val="3E8E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rgbClr val="05214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5"/>
          <p:cNvSpPr/>
          <p:nvPr/>
        </p:nvSpPr>
        <p:spPr>
          <a:xfrm>
            <a:off x="2914111" y="1840625"/>
            <a:ext cx="1177800" cy="1177800"/>
          </a:xfrm>
          <a:prstGeom prst="roundRect">
            <a:avLst>
              <a:gd fmla="val 13542" name="adj"/>
            </a:avLst>
          </a:prstGeom>
          <a:noFill/>
          <a:ln cap="flat" cmpd="sng" w="57150">
            <a:solidFill>
              <a:srgbClr val="3E8E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5"/>
          <p:cNvSpPr/>
          <p:nvPr/>
        </p:nvSpPr>
        <p:spPr>
          <a:xfrm>
            <a:off x="3033991" y="1955038"/>
            <a:ext cx="938100" cy="938100"/>
          </a:xfrm>
          <a:prstGeom prst="roundRect">
            <a:avLst>
              <a:gd fmla="val 13542" name="adj"/>
            </a:avLst>
          </a:prstGeom>
          <a:solidFill>
            <a:srgbClr val="3E8E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5310011" y="1840625"/>
            <a:ext cx="1177800" cy="1177800"/>
          </a:xfrm>
          <a:prstGeom prst="roundRect">
            <a:avLst>
              <a:gd fmla="val 13542" name="adj"/>
            </a:avLst>
          </a:prstGeom>
          <a:noFill/>
          <a:ln cap="flat" cmpd="sng" w="57150">
            <a:solidFill>
              <a:srgbClr val="3E8E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5429890" y="1966481"/>
            <a:ext cx="938100" cy="938100"/>
          </a:xfrm>
          <a:prstGeom prst="roundRect">
            <a:avLst>
              <a:gd fmla="val 13542" name="adj"/>
            </a:avLst>
          </a:prstGeom>
          <a:solidFill>
            <a:srgbClr val="3E8E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2053767" y="207039"/>
            <a:ext cx="5036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AREAS</a:t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1731364" y="825278"/>
            <a:ext cx="571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Add Some Brief Text Here As a Subtitle and Remember This is Just a Demo Text So Consider Replacing This With Your Own Information</a:t>
            </a:r>
            <a:endParaRPr/>
          </a:p>
        </p:txBody>
      </p:sp>
      <p:grpSp>
        <p:nvGrpSpPr>
          <p:cNvPr id="247" name="Google Shape;247;p35"/>
          <p:cNvGrpSpPr/>
          <p:nvPr/>
        </p:nvGrpSpPr>
        <p:grpSpPr>
          <a:xfrm>
            <a:off x="120399" y="3274692"/>
            <a:ext cx="2283879" cy="707814"/>
            <a:chOff x="581924" y="4824676"/>
            <a:chExt cx="3681300" cy="1140900"/>
          </a:xfrm>
        </p:grpSpPr>
        <p:sp>
          <p:nvSpPr>
            <p:cNvPr id="248" name="Google Shape;248;p35"/>
            <p:cNvSpPr txBox="1"/>
            <p:nvPr/>
          </p:nvSpPr>
          <p:spPr>
            <a:xfrm>
              <a:off x="581924" y="4824676"/>
              <a:ext cx="36813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Artificial</a:t>
              </a:r>
              <a:endParaRPr b="1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Intelligence</a:t>
              </a:r>
              <a:endParaRPr b="1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49" name="Google Shape;249;p35"/>
            <p:cNvSpPr txBox="1"/>
            <p:nvPr/>
          </p:nvSpPr>
          <p:spPr>
            <a:xfrm>
              <a:off x="715827" y="5390402"/>
              <a:ext cx="34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50" name="Google Shape;250;p35"/>
          <p:cNvGrpSpPr/>
          <p:nvPr/>
        </p:nvGrpSpPr>
        <p:grpSpPr>
          <a:xfrm>
            <a:off x="2575084" y="3274656"/>
            <a:ext cx="1893293" cy="707883"/>
            <a:chOff x="4282856" y="4824676"/>
            <a:chExt cx="3681300" cy="1376400"/>
          </a:xfrm>
        </p:grpSpPr>
        <p:sp>
          <p:nvSpPr>
            <p:cNvPr id="251" name="Google Shape;251;p35"/>
            <p:cNvSpPr txBox="1"/>
            <p:nvPr/>
          </p:nvSpPr>
          <p:spPr>
            <a:xfrm>
              <a:off x="4282856" y="4824676"/>
              <a:ext cx="3681300" cy="13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Embedded</a:t>
              </a: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</a:t>
              </a: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ystems</a:t>
              </a:r>
              <a:endParaRPr/>
            </a:p>
          </p:txBody>
        </p:sp>
        <p:sp>
          <p:nvSpPr>
            <p:cNvPr id="252" name="Google Shape;252;p35"/>
            <p:cNvSpPr txBox="1"/>
            <p:nvPr/>
          </p:nvSpPr>
          <p:spPr>
            <a:xfrm>
              <a:off x="4416759" y="5390401"/>
              <a:ext cx="34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253" name="Google Shape;253;p35"/>
          <p:cNvGrpSpPr/>
          <p:nvPr/>
        </p:nvGrpSpPr>
        <p:grpSpPr>
          <a:xfrm>
            <a:off x="4639190" y="3244458"/>
            <a:ext cx="2482669" cy="707918"/>
            <a:chOff x="7936716" y="4824676"/>
            <a:chExt cx="3681300" cy="1049700"/>
          </a:xfrm>
        </p:grpSpPr>
        <p:sp>
          <p:nvSpPr>
            <p:cNvPr id="254" name="Google Shape;254;p35"/>
            <p:cNvSpPr txBox="1"/>
            <p:nvPr/>
          </p:nvSpPr>
          <p:spPr>
            <a:xfrm>
              <a:off x="7936716" y="4824676"/>
              <a:ext cx="3681300" cy="10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</a:t>
              </a: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nternet</a:t>
              </a: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of</a:t>
              </a: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</a:t>
              </a: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hings</a:t>
              </a: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(IoT)</a:t>
              </a:r>
              <a:endParaRPr/>
            </a:p>
          </p:txBody>
        </p:sp>
        <p:sp>
          <p:nvSpPr>
            <p:cNvPr id="255" name="Google Shape;255;p35"/>
            <p:cNvSpPr txBox="1"/>
            <p:nvPr/>
          </p:nvSpPr>
          <p:spPr>
            <a:xfrm>
              <a:off x="8070619" y="5390401"/>
              <a:ext cx="34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734" y="2094050"/>
            <a:ext cx="716479" cy="65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55" y="1999834"/>
            <a:ext cx="757478" cy="79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73199" y="2056167"/>
            <a:ext cx="615173" cy="66511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/>
          <p:nvPr/>
        </p:nvSpPr>
        <p:spPr>
          <a:xfrm>
            <a:off x="7323722" y="1836955"/>
            <a:ext cx="1177800" cy="1177800"/>
          </a:xfrm>
          <a:prstGeom prst="roundRect">
            <a:avLst>
              <a:gd fmla="val 13542" name="adj"/>
            </a:avLst>
          </a:prstGeom>
          <a:noFill/>
          <a:ln cap="flat" cmpd="sng" w="57150">
            <a:solidFill>
              <a:srgbClr val="3E8E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7448023" y="1969876"/>
            <a:ext cx="938100" cy="938100"/>
          </a:xfrm>
          <a:prstGeom prst="roundRect">
            <a:avLst>
              <a:gd fmla="val 13542" name="adj"/>
            </a:avLst>
          </a:prstGeom>
          <a:solidFill>
            <a:srgbClr val="3E8E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35"/>
          <p:cNvGrpSpPr/>
          <p:nvPr/>
        </p:nvGrpSpPr>
        <p:grpSpPr>
          <a:xfrm>
            <a:off x="6690699" y="3252003"/>
            <a:ext cx="2482669" cy="707918"/>
            <a:chOff x="7936716" y="4824676"/>
            <a:chExt cx="3681300" cy="1049700"/>
          </a:xfrm>
        </p:grpSpPr>
        <p:sp>
          <p:nvSpPr>
            <p:cNvPr id="262" name="Google Shape;262;p35"/>
            <p:cNvSpPr txBox="1"/>
            <p:nvPr/>
          </p:nvSpPr>
          <p:spPr>
            <a:xfrm>
              <a:off x="7936716" y="4824676"/>
              <a:ext cx="3681300" cy="10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</a:t>
              </a: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ugmented</a:t>
              </a: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and</a:t>
              </a: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V</a:t>
              </a: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irtual</a:t>
              </a:r>
              <a:r>
                <a:rPr b="1" i="0" lang="en" sz="20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R</a:t>
              </a:r>
              <a:r>
                <a:rPr b="1" lang="en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eality</a:t>
              </a:r>
              <a:endParaRPr/>
            </a:p>
          </p:txBody>
        </p:sp>
        <p:sp>
          <p:nvSpPr>
            <p:cNvPr id="263" name="Google Shape;263;p35"/>
            <p:cNvSpPr txBox="1"/>
            <p:nvPr/>
          </p:nvSpPr>
          <p:spPr>
            <a:xfrm>
              <a:off x="8070619" y="5390401"/>
              <a:ext cx="3413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264" name="Google Shape;264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8761" y="2123602"/>
            <a:ext cx="787067" cy="62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Projects under ArIES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70" name="Google Shape;270;p36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71" name="Google Shape;271;p3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" name="Google Shape;276;p37"/>
          <p:cNvCxnSpPr/>
          <p:nvPr/>
        </p:nvCxnSpPr>
        <p:spPr>
          <a:xfrm rot="10800000">
            <a:off x="2103371" y="1665296"/>
            <a:ext cx="10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7"/>
          <p:cNvSpPr txBox="1"/>
          <p:nvPr>
            <p:ph idx="14" type="ctrTitle"/>
          </p:nvPr>
        </p:nvSpPr>
        <p:spPr>
          <a:xfrm flipH="1">
            <a:off x="3288375" y="749025"/>
            <a:ext cx="20067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Chess Playing Bot</a:t>
            </a:r>
            <a:endParaRPr sz="2200"/>
          </a:p>
        </p:txBody>
      </p:sp>
      <p:sp>
        <p:nvSpPr>
          <p:cNvPr id="278" name="Google Shape;278;p37"/>
          <p:cNvSpPr txBox="1"/>
          <p:nvPr>
            <p:ph idx="4294967295" type="subTitle"/>
          </p:nvPr>
        </p:nvSpPr>
        <p:spPr>
          <a:xfrm flipH="1">
            <a:off x="3130265" y="1292754"/>
            <a:ext cx="23229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A bot which can play chess in realtime with real person. This bot was made with the help of Convolutional Neural Network.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9" name="Google Shape;279;p37"/>
          <p:cNvCxnSpPr/>
          <p:nvPr/>
        </p:nvCxnSpPr>
        <p:spPr>
          <a:xfrm>
            <a:off x="6255568" y="3610121"/>
            <a:ext cx="102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7"/>
          <p:cNvSpPr txBox="1"/>
          <p:nvPr>
            <p:ph idx="4294967295" type="subTitle"/>
          </p:nvPr>
        </p:nvSpPr>
        <p:spPr>
          <a:xfrm>
            <a:off x="3865375" y="3696450"/>
            <a:ext cx="2780100" cy="13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This drone can dodge both static and dynamic obstacles,which is one of the biggest obstacle in large scale deployment of a large scale drone based delivery network.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18949" l="0" r="0" t="0"/>
          <a:stretch/>
        </p:blipFill>
        <p:spPr>
          <a:xfrm>
            <a:off x="6683015" y="2332105"/>
            <a:ext cx="2388300" cy="24843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4">
            <a:alphaModFix/>
          </a:blip>
          <a:srcRect b="0" l="6040" r="6040" t="0"/>
          <a:stretch/>
        </p:blipFill>
        <p:spPr>
          <a:xfrm>
            <a:off x="6683015" y="2332105"/>
            <a:ext cx="2388300" cy="24843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>
            <p:ph idx="14" type="ctrTitle"/>
          </p:nvPr>
        </p:nvSpPr>
        <p:spPr>
          <a:xfrm flipH="1">
            <a:off x="3969400" y="2897350"/>
            <a:ext cx="2223600" cy="56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Dodging Drone</a:t>
            </a:r>
            <a:endParaRPr sz="2200"/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5">
            <a:alphaModFix/>
          </a:blip>
          <a:srcRect b="0" l="14162" r="14162" t="0"/>
          <a:stretch/>
        </p:blipFill>
        <p:spPr>
          <a:xfrm>
            <a:off x="330065" y="413055"/>
            <a:ext cx="2388300" cy="24843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